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13"/>
      <p:bold r:id="rId14"/>
      <p:italic r:id="rId15"/>
      <p:boldItalic r:id="rId16"/>
    </p:embeddedFont>
    <p:embeddedFont>
      <p:font typeface="Aptos Black" panose="020B0004020202020204" pitchFamily="34" charset="0"/>
      <p:bold r:id="rId17"/>
      <p:boldItalic r:id="rId18"/>
    </p:embeddedFont>
    <p:embeddedFont>
      <p:font typeface="Merriweather" panose="00000500000000000000" pitchFamily="2" charset="0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C0CE4E-61FF-E7BF-2FF1-AA2EF0CDA622}" v="248" dt="2024-10-24T12:54:21.860"/>
  </p1510:revLst>
</p1510:revInfo>
</file>

<file path=ppt/tableStyles.xml><?xml version="1.0" encoding="utf-8"?>
<a:tblStyleLst xmlns:a="http://schemas.openxmlformats.org/drawingml/2006/main" def="{52532A08-7916-493B-96FE-CFE3F988D119}">
  <a:tblStyle styleId="{52532A08-7916-493B-96FE-CFE3F988D1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144" y="12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9c45342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9c45342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d5b09a965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d5b09a965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e9090756a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e9090756a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fa562e495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fa562e495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fa562e495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fa562e495d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91e1f37e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d91e1f37e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91e1f3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91e1f3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e9090756a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e9090756a_1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e9090756a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e9090756a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9090756a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e9090756a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inbartpd.com/police-dispatche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gif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BART Police Dispatch</a:t>
            </a:r>
            <a:endParaRPr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311700" y="1878551"/>
            <a:ext cx="5029500" cy="6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Join our team!</a:t>
            </a:r>
            <a:endParaRPr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0" y="3810000"/>
            <a:ext cx="2962274" cy="13335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www.joinbartpd.com/police-dispatcher</a:t>
            </a:r>
            <a:br>
              <a:rPr lang="en" sz="1500" dirty="0"/>
            </a:br>
            <a:br>
              <a:rPr lang="en" sz="1500" dirty="0"/>
            </a:br>
            <a:endParaRPr sz="1500" dirty="0"/>
          </a:p>
        </p:txBody>
      </p:sp>
      <p:sp>
        <p:nvSpPr>
          <p:cNvPr id="168" name="Google Shape;168;p23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                   </a:t>
            </a:r>
            <a:r>
              <a:rPr lang="en" sz="1400" dirty="0"/>
              <a:t>  </a:t>
            </a:r>
            <a:r>
              <a:rPr lang="en" sz="24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ptos Black" panose="020B0004020202020204" pitchFamily="34" charset="0"/>
              </a:rPr>
              <a:t>You could be next!</a:t>
            </a:r>
          </a:p>
        </p:txBody>
      </p:sp>
      <p:pic>
        <p:nvPicPr>
          <p:cNvPr id="169" name="Google Shape;16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675" y="1171550"/>
            <a:ext cx="4166400" cy="291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F108A-9AF2-DD13-3DE7-E933EAEEE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2274" y="3810000"/>
            <a:ext cx="1537051" cy="133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445044-AD1D-AABD-5331-C19D406E8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036" y="-21526"/>
            <a:ext cx="4554361" cy="3831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224300" y="461825"/>
            <a:ext cx="5594400" cy="38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 dirty="0">
                <a:solidFill>
                  <a:schemeClr val="l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Mission statement: </a:t>
            </a:r>
            <a:endParaRPr sz="4200" b="1" dirty="0">
              <a:solidFill>
                <a:schemeClr val="lt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“The mission of the BART Police Department is to ensure a safe environment within our transit system, reduce crime through a highly visible police presence and proactive enforcement of the law, and to promote public confidence by working in partnership with our stakeholders and the communities we serve.”</a:t>
            </a:r>
            <a:endParaRPr sz="4800" dirty="0">
              <a:solidFill>
                <a:schemeClr val="lt1"/>
              </a:solidFill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6075" y="316850"/>
            <a:ext cx="2975524" cy="4578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BART Geography </a:t>
            </a:r>
            <a:endParaRPr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334926" y="1402479"/>
            <a:ext cx="3894173" cy="335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2"/>
                </a:solidFill>
                <a:latin typeface="Amasis MT Pro" panose="02040504050005020304" pitchFamily="18" charset="0"/>
                <a:ea typeface="Roboto"/>
                <a:cs typeface="Roboto"/>
                <a:sym typeface="Roboto"/>
              </a:rPr>
              <a:t> </a:t>
            </a:r>
            <a:r>
              <a:rPr lang="en" sz="2400" dirty="0">
                <a:solidFill>
                  <a:schemeClr val="dk2"/>
                </a:solidFill>
                <a:latin typeface="Amasis MT Pro" panose="02040504050005020304" pitchFamily="18" charset="0"/>
                <a:ea typeface="Roboto"/>
                <a:cs typeface="Roboto"/>
                <a:sym typeface="Roboto"/>
              </a:rPr>
              <a:t>BART trains run in 5 Counties divided into Zones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2"/>
              </a:solidFill>
              <a:latin typeface="Amasis MT Pro" panose="02040504050005020304" pitchFamily="18" charset="0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accent1"/>
                </a:solidFill>
                <a:latin typeface="Amasis MT Pro" panose="02040504050005020304" pitchFamily="18" charset="0"/>
                <a:ea typeface="Roboto"/>
                <a:cs typeface="Roboto"/>
                <a:sym typeface="Roboto"/>
              </a:rPr>
              <a:t>-Alameda (Zone 1 &amp; 3)</a:t>
            </a:r>
            <a:endParaRPr sz="2200" dirty="0">
              <a:solidFill>
                <a:schemeClr val="accent1"/>
              </a:solidFill>
              <a:latin typeface="Amasis MT Pro" panose="02040504050005020304" pitchFamily="18" charset="0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accent1"/>
                </a:solidFill>
                <a:latin typeface="Amasis MT Pro" panose="02040504050005020304" pitchFamily="18" charset="0"/>
                <a:ea typeface="Roboto"/>
                <a:cs typeface="Roboto"/>
                <a:sym typeface="Roboto"/>
              </a:rPr>
              <a:t>-Contra Costa (Zone 2)</a:t>
            </a:r>
            <a:endParaRPr sz="2200" dirty="0">
              <a:solidFill>
                <a:schemeClr val="accent1"/>
              </a:solidFill>
              <a:latin typeface="Amasis MT Pro" panose="02040504050005020304" pitchFamily="18" charset="0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accent1"/>
                </a:solidFill>
                <a:latin typeface="Amasis MT Pro" panose="02040504050005020304" pitchFamily="18" charset="0"/>
                <a:ea typeface="Roboto"/>
                <a:cs typeface="Roboto"/>
                <a:sym typeface="Roboto"/>
              </a:rPr>
              <a:t>-San Francisco (Zone 4)</a:t>
            </a:r>
            <a:endParaRPr sz="2200" dirty="0">
              <a:solidFill>
                <a:schemeClr val="accent1"/>
              </a:solidFill>
              <a:latin typeface="Amasis MT Pro" panose="02040504050005020304" pitchFamily="18" charset="0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accent1"/>
                </a:solidFill>
                <a:latin typeface="Amasis MT Pro" panose="02040504050005020304" pitchFamily="18" charset="0"/>
                <a:ea typeface="Roboto"/>
                <a:cs typeface="Roboto"/>
                <a:sym typeface="Roboto"/>
              </a:rPr>
              <a:t>-San Mateo (Zone 5)</a:t>
            </a:r>
            <a:endParaRPr sz="2200" dirty="0">
              <a:solidFill>
                <a:schemeClr val="accent1"/>
              </a:solidFill>
              <a:latin typeface="Amasis MT Pro" panose="02040504050005020304" pitchFamily="18" charset="0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accent1"/>
                </a:solidFill>
                <a:latin typeface="Amasis MT Pro" panose="02040504050005020304" pitchFamily="18" charset="0"/>
                <a:ea typeface="Roboto"/>
                <a:cs typeface="Roboto"/>
                <a:sym typeface="Roboto"/>
              </a:rPr>
              <a:t>-Santa Clara (Zone 6)</a:t>
            </a:r>
            <a:endParaRPr sz="2200" dirty="0">
              <a:solidFill>
                <a:schemeClr val="accent1"/>
              </a:solidFill>
              <a:latin typeface="Amasis MT Pro" panose="02040504050005020304" pitchFamily="18" charset="0"/>
              <a:ea typeface="Roboto"/>
              <a:cs typeface="Roboto"/>
              <a:sym typeface="Roboto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8575" y="1383700"/>
            <a:ext cx="3724075" cy="363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Salary/Benefits</a:t>
            </a:r>
            <a:endParaRPr sz="3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1"/>
          </p:nvPr>
        </p:nvSpPr>
        <p:spPr>
          <a:xfrm>
            <a:off x="314486" y="1522471"/>
            <a:ext cx="3950490" cy="25828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en-US" sz="3200" b="1" dirty="0">
                <a:solidFill>
                  <a:srgbClr val="FFFF00"/>
                </a:solidFill>
              </a:rPr>
              <a:t>Salary range $81,409 to $115,652*</a:t>
            </a:r>
            <a:endParaRPr sz="3200" b="1" dirty="0">
              <a:solidFill>
                <a:srgbClr val="FFFF00"/>
              </a:solidFill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tx1"/>
                </a:solidFill>
              </a:rPr>
              <a:t>The police department has numerous benefits that include : 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</a:pPr>
            <a:r>
              <a:rPr lang="en-US" dirty="0"/>
              <a:t>Lifetime medical after 15 years of service, 50% after 10 years of service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</a:pPr>
            <a:r>
              <a:rPr lang="en-US" dirty="0"/>
              <a:t>Opportunities for double time pay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</a:pPr>
            <a:r>
              <a:rPr lang="en-US" dirty="0"/>
              <a:t>Longevity Pay (after 20 years of service)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</a:pPr>
            <a:r>
              <a:rPr lang="en-US" dirty="0"/>
              <a:t>Holiday Conversion Pay 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</a:pPr>
            <a:r>
              <a:rPr lang="en-US" dirty="0"/>
              <a:t>Educational Reimbursement ($4k per fiscal year)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</a:pPr>
            <a:r>
              <a:rPr lang="en-US" dirty="0"/>
              <a:t>Shift Differential (7% swings, 9.5% graveyard)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</a:pPr>
            <a:r>
              <a:rPr lang="en-US" dirty="0"/>
              <a:t>Educational Incentive (3% for AA or higher)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</a:pPr>
            <a:r>
              <a:rPr lang="en-US" dirty="0"/>
              <a:t>Bilingual pay incentive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</a:pPr>
            <a:r>
              <a:rPr lang="en-US" dirty="0"/>
              <a:t>CTO (5% increase pay)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</a:pPr>
            <a:r>
              <a:rPr lang="en-US" dirty="0"/>
              <a:t>Premier medical, dental and vision benefits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</a:pPr>
            <a:r>
              <a:rPr lang="en-US" dirty="0"/>
              <a:t>Uniform Allowance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</a:pPr>
            <a:r>
              <a:rPr lang="en-US" dirty="0"/>
              <a:t>Free BART transportation for employees and dependents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Communication Center</a:t>
            </a:r>
            <a:endParaRPr dirty="0"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24" y="1353399"/>
            <a:ext cx="3022025" cy="35068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285750" indent="-285750">
              <a:spcAft>
                <a:spcPts val="1200"/>
              </a:spcAft>
            </a:pPr>
            <a:r>
              <a:rPr lang="en-US" sz="4000" dirty="0">
                <a:solidFill>
                  <a:schemeClr val="tx1"/>
                </a:solidFill>
                <a:latin typeface="Aptos Display" panose="020B0004020202020204" pitchFamily="34" charset="0"/>
                <a:cs typeface="Raavi" panose="020B0502040204020203" pitchFamily="34" charset="0"/>
              </a:rPr>
              <a:t>14 Dispatchers operate the center 24/7</a:t>
            </a:r>
          </a:p>
          <a:p>
            <a:pPr marL="285750" indent="-285750">
              <a:spcAft>
                <a:spcPts val="1200"/>
              </a:spcAft>
            </a:pPr>
            <a:r>
              <a:rPr lang="en-US" sz="4000" dirty="0">
                <a:solidFill>
                  <a:schemeClr val="tx1"/>
                </a:solidFill>
                <a:latin typeface="Aptos Display" panose="020B0004020202020204" pitchFamily="34" charset="0"/>
                <a:cs typeface="Raavi" panose="020B0502040204020203" pitchFamily="34" charset="0"/>
              </a:rPr>
              <a:t>4/10 &amp; 5/8 schedules available during days, swings and graveyard shifts</a:t>
            </a:r>
          </a:p>
          <a:p>
            <a:pPr marL="285750" indent="-285750">
              <a:spcAft>
                <a:spcPts val="1200"/>
              </a:spcAft>
            </a:pPr>
            <a:r>
              <a:rPr lang="en-US" sz="4000" dirty="0">
                <a:solidFill>
                  <a:schemeClr val="tx1"/>
                </a:solidFill>
                <a:latin typeface="Aptos Display" panose="020B0004020202020204" pitchFamily="34" charset="0"/>
                <a:cs typeface="Raavi" panose="020B0502040204020203" pitchFamily="34" charset="0"/>
              </a:rPr>
              <a:t>Receive emergency and non-emergency calls from the public and BART employees</a:t>
            </a:r>
          </a:p>
          <a:p>
            <a:pPr marL="285750" indent="-285750">
              <a:spcAft>
                <a:spcPts val="1200"/>
              </a:spcAft>
            </a:pPr>
            <a:r>
              <a:rPr lang="en-US" sz="4000" dirty="0">
                <a:solidFill>
                  <a:schemeClr val="tx1"/>
                </a:solidFill>
                <a:latin typeface="Aptos Display" panose="020B0004020202020204" pitchFamily="34" charset="0"/>
                <a:cs typeface="Raavi" panose="020B0502040204020203" pitchFamily="34" charset="0"/>
              </a:rPr>
              <a:t>Communicate with transportation for train related incidents</a:t>
            </a:r>
          </a:p>
          <a:p>
            <a:pPr marL="285750" indent="-285750">
              <a:spcAft>
                <a:spcPts val="1200"/>
              </a:spcAft>
            </a:pPr>
            <a:r>
              <a:rPr lang="en-US" sz="4000" dirty="0">
                <a:solidFill>
                  <a:schemeClr val="tx1"/>
                </a:solidFill>
                <a:latin typeface="Aptos Display" panose="020B0004020202020204" pitchFamily="34" charset="0"/>
                <a:cs typeface="Raavi" panose="020B0502040204020203" pitchFamily="34" charset="0"/>
              </a:rPr>
              <a:t>Dispatch units on a 2-way radio system</a:t>
            </a:r>
          </a:p>
          <a:p>
            <a:pPr marL="285750" indent="-285750">
              <a:spcAft>
                <a:spcPts val="1200"/>
              </a:spcAft>
            </a:pPr>
            <a:r>
              <a:rPr lang="en-US" sz="4000" dirty="0">
                <a:solidFill>
                  <a:schemeClr val="tx1"/>
                </a:solidFill>
                <a:latin typeface="Aptos Display" panose="020B0004020202020204" pitchFamily="34" charset="0"/>
                <a:cs typeface="Raavi" panose="020B0502040204020203" pitchFamily="34" charset="0"/>
              </a:rPr>
              <a:t>Respond to text messages from the BART Watch App</a:t>
            </a:r>
          </a:p>
          <a:p>
            <a:pPr marL="285750" indent="-285750">
              <a:spcAft>
                <a:spcPts val="1200"/>
              </a:spcAft>
            </a:pPr>
            <a:r>
              <a:rPr lang="en-US" sz="4000" dirty="0">
                <a:solidFill>
                  <a:schemeClr val="tx1"/>
                </a:solidFill>
                <a:latin typeface="Aptos Display" panose="020B0004020202020204" pitchFamily="34" charset="0"/>
                <a:cs typeface="Raavi" panose="020B0502040204020203" pitchFamily="34" charset="0"/>
              </a:rPr>
              <a:t>Dispatchers manage day to day administrative tasks</a:t>
            </a:r>
          </a:p>
          <a:p>
            <a:pPr marL="285750" indent="-285750">
              <a:spcAft>
                <a:spcPts val="1200"/>
              </a:spcAft>
            </a:pPr>
            <a:r>
              <a:rPr lang="en-US" sz="4000" dirty="0">
                <a:solidFill>
                  <a:schemeClr val="tx1"/>
                </a:solidFill>
                <a:latin typeface="Aptos Display" panose="020B0004020202020204" pitchFamily="34" charset="0"/>
                <a:cs typeface="Raavi" panose="020B0502040204020203" pitchFamily="34" charset="0"/>
              </a:rPr>
              <a:t>Some dispatchers fulfill other various roles in addition to the duties of a dispatcher such as peer support, union representatives, recruitment, training and leadership</a:t>
            </a:r>
            <a:endParaRPr lang="en-US" sz="18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sz="1800" dirty="0"/>
          </a:p>
        </p:txBody>
      </p:sp>
      <p:graphicFrame>
        <p:nvGraphicFramePr>
          <p:cNvPr id="92" name="Google Shape;92;p17"/>
          <p:cNvGraphicFramePr/>
          <p:nvPr/>
        </p:nvGraphicFramePr>
        <p:xfrm>
          <a:off x="5071481" y="4552231"/>
          <a:ext cx="3285800" cy="411323"/>
        </p:xfrm>
        <a:graphic>
          <a:graphicData uri="http://schemas.openxmlformats.org/drawingml/2006/table">
            <a:tbl>
              <a:tblPr>
                <a:noFill/>
                <a:tableStyleId>{52532A08-7916-493B-96FE-CFE3F988D119}</a:tableStyleId>
              </a:tblPr>
              <a:tblGrid>
                <a:gridCol w="82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1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1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l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l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l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lt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93" name="Google Shape;93;p17"/>
          <p:cNvCxnSpPr>
            <a:cxnSpLocks/>
          </p:cNvCxnSpPr>
          <p:nvPr/>
        </p:nvCxnSpPr>
        <p:spPr>
          <a:xfrm flipH="1">
            <a:off x="311724" y="4963554"/>
            <a:ext cx="852060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500" y="1353400"/>
            <a:ext cx="5582750" cy="311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t="10585" b="10593"/>
          <a:stretch/>
        </p:blipFill>
        <p:spPr>
          <a:xfrm>
            <a:off x="-9150" y="0"/>
            <a:ext cx="45944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265500" y="3867150"/>
            <a:ext cx="4045200" cy="10858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Skills of a BART Police Dispatcher</a:t>
            </a:r>
            <a:endParaRPr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2"/>
          </p:nvPr>
        </p:nvSpPr>
        <p:spPr>
          <a:xfrm>
            <a:off x="4886750" y="187889"/>
            <a:ext cx="3954000" cy="47651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Customer Service skills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Emotional Control 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Technical, typing and Computer literacy 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Decision making skills                  with confidence &amp; good judgement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Calm in high stress situations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Collaboration skills in a team setting 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Detailed oriented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The ability to multi-task in a fast-paced environment 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Open minded for constructive criticism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Empathy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Excellent short- and long-term memory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Training</a:t>
            </a:r>
            <a:endParaRPr sz="1400" i="1" dirty="0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600" i="1" dirty="0"/>
              <a:t>On the job training! Training can take 8-12 months. </a:t>
            </a:r>
            <a:r>
              <a:rPr lang="en" sz="700" i="1" dirty="0"/>
              <a:t>(training timeline varies per person).</a:t>
            </a:r>
            <a:endParaRPr sz="700" i="1" dirty="0"/>
          </a:p>
        </p:txBody>
      </p:sp>
      <p:cxnSp>
        <p:nvCxnSpPr>
          <p:cNvPr id="107" name="Google Shape;107;p19"/>
          <p:cNvCxnSpPr/>
          <p:nvPr/>
        </p:nvCxnSpPr>
        <p:spPr>
          <a:xfrm rot="10800000">
            <a:off x="680050" y="2152465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727112" y="1995899"/>
            <a:ext cx="1814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January 20XX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727112" y="2285925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Classroom/ Geography Training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10" name="Google Shape;110;p19"/>
          <p:cNvCxnSpPr/>
          <p:nvPr/>
        </p:nvCxnSpPr>
        <p:spPr>
          <a:xfrm>
            <a:off x="2114150" y="3375004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2161212" y="3974191"/>
            <a:ext cx="1814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March 20XX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2161212" y="4264217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Call Taker Training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13" name="Google Shape;113;p19"/>
          <p:cNvCxnSpPr/>
          <p:nvPr/>
        </p:nvCxnSpPr>
        <p:spPr>
          <a:xfrm rot="10800000">
            <a:off x="4232825" y="2145365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4279887" y="2285937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Call Taker Certified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15" name="Google Shape;115;p19"/>
          <p:cNvCxnSpPr/>
          <p:nvPr/>
        </p:nvCxnSpPr>
        <p:spPr>
          <a:xfrm>
            <a:off x="4957475" y="3375021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5004537" y="4260942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dirty="0"/>
              <a:t>Radio Training</a:t>
            </a:r>
            <a:endParaRPr sz="1200" dirty="0">
              <a:solidFill>
                <a:schemeClr val="dk2"/>
              </a:solidFill>
            </a:endParaRPr>
          </a:p>
        </p:txBody>
      </p:sp>
      <p:cxnSp>
        <p:nvCxnSpPr>
          <p:cNvPr id="117" name="Google Shape;117;p19"/>
          <p:cNvCxnSpPr/>
          <p:nvPr/>
        </p:nvCxnSpPr>
        <p:spPr>
          <a:xfrm rot="10800000">
            <a:off x="7080781" y="2145365"/>
            <a:ext cx="0" cy="8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7127837" y="2285937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Radio Certified</a:t>
            </a:r>
            <a:endParaRPr sz="1200">
              <a:solidFill>
                <a:schemeClr val="dk2"/>
              </a:solidFill>
            </a:endParaRPr>
          </a:p>
        </p:txBody>
      </p:sp>
      <p:graphicFrame>
        <p:nvGraphicFramePr>
          <p:cNvPr id="119" name="Google Shape;119;p19"/>
          <p:cNvGraphicFramePr/>
          <p:nvPr/>
        </p:nvGraphicFramePr>
        <p:xfrm>
          <a:off x="323100" y="2983265"/>
          <a:ext cx="8522700" cy="396210"/>
        </p:xfrm>
        <a:graphic>
          <a:graphicData uri="http://schemas.openxmlformats.org/drawingml/2006/table">
            <a:tbl>
              <a:tblPr>
                <a:noFill/>
                <a:tableStyleId>{52532A08-7916-493B-96FE-CFE3F988D119}</a:tableStyleId>
              </a:tblPr>
              <a:tblGrid>
                <a:gridCol w="71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02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Jan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Feb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Mar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Apr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May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Jun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Jul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Aug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Sept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Oct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Nov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Dec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 idx="4294967295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Career Trajectory</a:t>
            </a:r>
            <a:endParaRPr dirty="0"/>
          </a:p>
        </p:txBody>
      </p:sp>
      <p:cxnSp>
        <p:nvCxnSpPr>
          <p:cNvPr id="125" name="Google Shape;125;p20"/>
          <p:cNvCxnSpPr>
            <a:cxnSpLocks/>
          </p:cNvCxnSpPr>
          <p:nvPr/>
        </p:nvCxnSpPr>
        <p:spPr>
          <a:xfrm>
            <a:off x="117483" y="2835691"/>
            <a:ext cx="0" cy="786128"/>
          </a:xfrm>
          <a:prstGeom prst="straightConnector1">
            <a:avLst/>
          </a:prstGeom>
          <a:ln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6" name="Google Shape;126;p20"/>
          <p:cNvSpPr txBox="1">
            <a:spLocks noGrp="1"/>
          </p:cNvSpPr>
          <p:nvPr>
            <p:ph type="title" idx="4294967295"/>
          </p:nvPr>
        </p:nvSpPr>
        <p:spPr>
          <a:xfrm>
            <a:off x="110458" y="2718657"/>
            <a:ext cx="834733" cy="2576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Step 1</a:t>
            </a:r>
            <a:endParaRPr sz="1700" dirty="0"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bg1"/>
                </a:solidFill>
              </a:rPr>
              <a:t>Additional special assignments are available within the Police Department!</a:t>
            </a:r>
            <a:endParaRPr sz="1200" dirty="0">
              <a:solidFill>
                <a:schemeClr val="bg1"/>
              </a:solidFill>
            </a:endParaRPr>
          </a:p>
        </p:txBody>
      </p:sp>
      <p:cxnSp>
        <p:nvCxnSpPr>
          <p:cNvPr id="128" name="Google Shape;128;p20"/>
          <p:cNvCxnSpPr>
            <a:cxnSpLocks/>
          </p:cNvCxnSpPr>
          <p:nvPr/>
        </p:nvCxnSpPr>
        <p:spPr>
          <a:xfrm>
            <a:off x="2124075" y="1952625"/>
            <a:ext cx="0" cy="1350914"/>
          </a:xfrm>
          <a:prstGeom prst="straightConnector1">
            <a:avLst/>
          </a:prstGeom>
          <a:ln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9" name="Google Shape;129;p20"/>
          <p:cNvSpPr txBox="1">
            <a:spLocks noGrp="1"/>
          </p:cNvSpPr>
          <p:nvPr>
            <p:ph type="title" idx="4294967295"/>
          </p:nvPr>
        </p:nvSpPr>
        <p:spPr>
          <a:xfrm>
            <a:off x="1027794" y="2167149"/>
            <a:ext cx="947552" cy="4871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Step 2</a:t>
            </a:r>
            <a:endParaRPr sz="1700" dirty="0"/>
          </a:p>
        </p:txBody>
      </p:sp>
      <p:sp>
        <p:nvSpPr>
          <p:cNvPr id="130" name="Google Shape;130;p20"/>
          <p:cNvSpPr txBox="1">
            <a:spLocks noGrp="1"/>
          </p:cNvSpPr>
          <p:nvPr>
            <p:ph type="body" idx="1"/>
          </p:nvPr>
        </p:nvSpPr>
        <p:spPr>
          <a:xfrm>
            <a:off x="986492" y="2457497"/>
            <a:ext cx="1644784" cy="3878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</a:rPr>
              <a:t>Dispatcher</a:t>
            </a:r>
            <a:endParaRPr sz="1200" dirty="0">
              <a:solidFill>
                <a:schemeClr val="lt1"/>
              </a:solidFill>
            </a:endParaRPr>
          </a:p>
        </p:txBody>
      </p:sp>
      <p:cxnSp>
        <p:nvCxnSpPr>
          <p:cNvPr id="131" name="Google Shape;131;p20"/>
          <p:cNvCxnSpPr>
            <a:cxnSpLocks/>
          </p:cNvCxnSpPr>
          <p:nvPr/>
        </p:nvCxnSpPr>
        <p:spPr>
          <a:xfrm>
            <a:off x="3781425" y="1647825"/>
            <a:ext cx="0" cy="1490799"/>
          </a:xfrm>
          <a:prstGeom prst="straightConnector1">
            <a:avLst/>
          </a:prstGeom>
          <a:ln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2" name="Google Shape;132;p20"/>
          <p:cNvSpPr txBox="1">
            <a:spLocks noGrp="1"/>
          </p:cNvSpPr>
          <p:nvPr>
            <p:ph type="title" idx="4294967295"/>
          </p:nvPr>
        </p:nvSpPr>
        <p:spPr>
          <a:xfrm>
            <a:off x="2124075" y="1728347"/>
            <a:ext cx="988851" cy="4388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dk1"/>
                </a:solidFill>
              </a:rPr>
              <a:t>Step 3</a:t>
            </a:r>
            <a:endParaRPr sz="1700" dirty="0">
              <a:solidFill>
                <a:schemeClr val="dk1"/>
              </a:solidFill>
            </a:endParaRPr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2124075" y="2086658"/>
            <a:ext cx="1388046" cy="5853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</a:rPr>
              <a:t>Communications Training Officer</a:t>
            </a:r>
            <a:r>
              <a:rPr lang="en" sz="1200" dirty="0"/>
              <a:t>	</a:t>
            </a:r>
            <a:endParaRPr sz="1200" dirty="0">
              <a:solidFill>
                <a:schemeClr val="dk2"/>
              </a:solidFill>
            </a:endParaRPr>
          </a:p>
        </p:txBody>
      </p:sp>
      <p:grpSp>
        <p:nvGrpSpPr>
          <p:cNvPr id="134" name="Google Shape;134;p20"/>
          <p:cNvGrpSpPr/>
          <p:nvPr/>
        </p:nvGrpSpPr>
        <p:grpSpPr>
          <a:xfrm>
            <a:off x="94058" y="2878098"/>
            <a:ext cx="8957185" cy="1480036"/>
            <a:chOff x="929030" y="3184563"/>
            <a:chExt cx="9103677" cy="1367370"/>
          </a:xfrm>
        </p:grpSpPr>
        <p:cxnSp>
          <p:nvCxnSpPr>
            <p:cNvPr id="135" name="Google Shape;135;p20"/>
            <p:cNvCxnSpPr>
              <a:cxnSpLocks/>
              <a:stCxn id="136" idx="6"/>
            </p:cNvCxnSpPr>
            <p:nvPr/>
          </p:nvCxnSpPr>
          <p:spPr>
            <a:xfrm flipV="1">
              <a:off x="1616164" y="3276774"/>
              <a:ext cx="8416543" cy="7045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136" name="Google Shape;136;p20"/>
            <p:cNvSpPr/>
            <p:nvPr/>
          </p:nvSpPr>
          <p:spPr>
            <a:xfrm>
              <a:off x="929030" y="3675557"/>
              <a:ext cx="687134" cy="611626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0"/>
            <p:cNvSpPr/>
            <p:nvPr/>
          </p:nvSpPr>
          <p:spPr>
            <a:xfrm>
              <a:off x="1691069" y="3425257"/>
              <a:ext cx="1097100" cy="1097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137;p20"/>
            <p:cNvSpPr/>
            <p:nvPr/>
          </p:nvSpPr>
          <p:spPr>
            <a:xfrm>
              <a:off x="2914771" y="3184563"/>
              <a:ext cx="1520400" cy="136737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20"/>
          <p:cNvSpPr txBox="1"/>
          <p:nvPr/>
        </p:nvSpPr>
        <p:spPr>
          <a:xfrm>
            <a:off x="117483" y="2913585"/>
            <a:ext cx="91031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Trainee</a:t>
            </a:r>
            <a:endParaRPr dirty="0"/>
          </a:p>
        </p:txBody>
      </p:sp>
      <p:sp>
        <p:nvSpPr>
          <p:cNvPr id="2" name="Google Shape;137;p20">
            <a:extLst>
              <a:ext uri="{FF2B5EF4-FFF2-40B4-BE49-F238E27FC236}">
                <a16:creationId xmlns:a16="http://schemas.microsoft.com/office/drawing/2014/main" id="{A85B01A4-EB17-3DBC-2BAE-25724C016F28}"/>
              </a:ext>
            </a:extLst>
          </p:cNvPr>
          <p:cNvSpPr/>
          <p:nvPr/>
        </p:nvSpPr>
        <p:spPr>
          <a:xfrm>
            <a:off x="3695639" y="2626543"/>
            <a:ext cx="1643451" cy="1666224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" name="Google Shape;128;p20">
            <a:extLst>
              <a:ext uri="{FF2B5EF4-FFF2-40B4-BE49-F238E27FC236}">
                <a16:creationId xmlns:a16="http://schemas.microsoft.com/office/drawing/2014/main" id="{C43B4C29-1BA8-E1B7-38ED-BFC9899EC723}"/>
              </a:ext>
            </a:extLst>
          </p:cNvPr>
          <p:cNvCxnSpPr>
            <a:cxnSpLocks/>
            <a:endCxn id="138" idx="1"/>
          </p:cNvCxnSpPr>
          <p:nvPr/>
        </p:nvCxnSpPr>
        <p:spPr>
          <a:xfrm>
            <a:off x="986492" y="2442465"/>
            <a:ext cx="15424" cy="870064"/>
          </a:xfrm>
          <a:prstGeom prst="straightConnector1">
            <a:avLst/>
          </a:prstGeom>
          <a:ln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Google Shape;137;p20">
            <a:extLst>
              <a:ext uri="{FF2B5EF4-FFF2-40B4-BE49-F238E27FC236}">
                <a16:creationId xmlns:a16="http://schemas.microsoft.com/office/drawing/2014/main" id="{FC767EB9-5061-2E5C-04F8-5B9456EF3870}"/>
              </a:ext>
            </a:extLst>
          </p:cNvPr>
          <p:cNvSpPr/>
          <p:nvPr/>
        </p:nvSpPr>
        <p:spPr>
          <a:xfrm>
            <a:off x="5403163" y="2440988"/>
            <a:ext cx="1765492" cy="1904803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37;p20">
            <a:extLst>
              <a:ext uri="{FF2B5EF4-FFF2-40B4-BE49-F238E27FC236}">
                <a16:creationId xmlns:a16="http://schemas.microsoft.com/office/drawing/2014/main" id="{F26C0970-2B35-F516-AED6-367C33430A31}"/>
              </a:ext>
            </a:extLst>
          </p:cNvPr>
          <p:cNvSpPr/>
          <p:nvPr/>
        </p:nvSpPr>
        <p:spPr>
          <a:xfrm>
            <a:off x="7227528" y="2262894"/>
            <a:ext cx="1935455" cy="206744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131;p20">
            <a:extLst>
              <a:ext uri="{FF2B5EF4-FFF2-40B4-BE49-F238E27FC236}">
                <a16:creationId xmlns:a16="http://schemas.microsoft.com/office/drawing/2014/main" id="{0BDAD559-B0F3-3C62-1F2A-98AC10AE4991}"/>
              </a:ext>
            </a:extLst>
          </p:cNvPr>
          <p:cNvCxnSpPr>
            <a:cxnSpLocks/>
          </p:cNvCxnSpPr>
          <p:nvPr/>
        </p:nvCxnSpPr>
        <p:spPr>
          <a:xfrm flipH="1">
            <a:off x="5492929" y="1152525"/>
            <a:ext cx="1" cy="1823825"/>
          </a:xfrm>
          <a:prstGeom prst="straightConnector1">
            <a:avLst/>
          </a:prstGeom>
          <a:ln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Google Shape;131;p20">
            <a:extLst>
              <a:ext uri="{FF2B5EF4-FFF2-40B4-BE49-F238E27FC236}">
                <a16:creationId xmlns:a16="http://schemas.microsoft.com/office/drawing/2014/main" id="{1637DAAC-C32D-B353-D6FD-47432BC30AED}"/>
              </a:ext>
            </a:extLst>
          </p:cNvPr>
          <p:cNvCxnSpPr>
            <a:cxnSpLocks/>
          </p:cNvCxnSpPr>
          <p:nvPr/>
        </p:nvCxnSpPr>
        <p:spPr>
          <a:xfrm flipH="1">
            <a:off x="7305672" y="657225"/>
            <a:ext cx="3" cy="2220873"/>
          </a:xfrm>
          <a:prstGeom prst="straightConnector1">
            <a:avLst/>
          </a:prstGeom>
          <a:ln cmpd="sng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Google Shape;132;p20">
            <a:extLst>
              <a:ext uri="{FF2B5EF4-FFF2-40B4-BE49-F238E27FC236}">
                <a16:creationId xmlns:a16="http://schemas.microsoft.com/office/drawing/2014/main" id="{F2F060DE-1B2B-0B7A-84D7-F8B21518AD62}"/>
              </a:ext>
            </a:extLst>
          </p:cNvPr>
          <p:cNvSpPr txBox="1">
            <a:spLocks/>
          </p:cNvSpPr>
          <p:nvPr/>
        </p:nvSpPr>
        <p:spPr>
          <a:xfrm flipH="1">
            <a:off x="7305674" y="400833"/>
            <a:ext cx="985420" cy="513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700" dirty="0">
                <a:solidFill>
                  <a:schemeClr val="dk1"/>
                </a:solidFill>
              </a:rPr>
              <a:t>Step 6</a:t>
            </a:r>
          </a:p>
        </p:txBody>
      </p:sp>
      <p:sp>
        <p:nvSpPr>
          <p:cNvPr id="84" name="Google Shape;132;p20">
            <a:extLst>
              <a:ext uri="{FF2B5EF4-FFF2-40B4-BE49-F238E27FC236}">
                <a16:creationId xmlns:a16="http://schemas.microsoft.com/office/drawing/2014/main" id="{F4042847-3908-7423-598C-10DB103A43D3}"/>
              </a:ext>
            </a:extLst>
          </p:cNvPr>
          <p:cNvSpPr txBox="1">
            <a:spLocks/>
          </p:cNvSpPr>
          <p:nvPr/>
        </p:nvSpPr>
        <p:spPr>
          <a:xfrm>
            <a:off x="5492930" y="823097"/>
            <a:ext cx="1296178" cy="597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700" dirty="0">
                <a:solidFill>
                  <a:schemeClr val="dk1"/>
                </a:solidFill>
              </a:rPr>
              <a:t>Step 5</a:t>
            </a:r>
          </a:p>
        </p:txBody>
      </p:sp>
      <p:sp>
        <p:nvSpPr>
          <p:cNvPr id="85" name="Google Shape;132;p20">
            <a:extLst>
              <a:ext uri="{FF2B5EF4-FFF2-40B4-BE49-F238E27FC236}">
                <a16:creationId xmlns:a16="http://schemas.microsoft.com/office/drawing/2014/main" id="{43C8D3DB-7C7E-B2E0-15D3-0CD725ADBCC0}"/>
              </a:ext>
            </a:extLst>
          </p:cNvPr>
          <p:cNvSpPr txBox="1">
            <a:spLocks/>
          </p:cNvSpPr>
          <p:nvPr/>
        </p:nvSpPr>
        <p:spPr>
          <a:xfrm>
            <a:off x="3758333" y="1152525"/>
            <a:ext cx="1367441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700" dirty="0">
                <a:solidFill>
                  <a:schemeClr val="dk1"/>
                </a:solidFill>
              </a:rPr>
              <a:t>Step 4</a:t>
            </a:r>
          </a:p>
        </p:txBody>
      </p:sp>
      <p:sp>
        <p:nvSpPr>
          <p:cNvPr id="86" name="Google Shape;133;p20">
            <a:extLst>
              <a:ext uri="{FF2B5EF4-FFF2-40B4-BE49-F238E27FC236}">
                <a16:creationId xmlns:a16="http://schemas.microsoft.com/office/drawing/2014/main" id="{134F6295-CC5F-6745-AA68-E280A2ABB0A2}"/>
              </a:ext>
            </a:extLst>
          </p:cNvPr>
          <p:cNvSpPr txBox="1">
            <a:spLocks/>
          </p:cNvSpPr>
          <p:nvPr/>
        </p:nvSpPr>
        <p:spPr>
          <a:xfrm>
            <a:off x="5492929" y="1160753"/>
            <a:ext cx="1575944" cy="589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 sz="13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1200" dirty="0"/>
              <a:t>Communications Supervisor</a:t>
            </a:r>
            <a:endParaRPr lang="en-US" sz="1200" dirty="0">
              <a:solidFill>
                <a:schemeClr val="dk2"/>
              </a:solidFill>
            </a:endParaRPr>
          </a:p>
        </p:txBody>
      </p:sp>
      <p:sp>
        <p:nvSpPr>
          <p:cNvPr id="87" name="Google Shape;133;p20">
            <a:extLst>
              <a:ext uri="{FF2B5EF4-FFF2-40B4-BE49-F238E27FC236}">
                <a16:creationId xmlns:a16="http://schemas.microsoft.com/office/drawing/2014/main" id="{A516039C-BC79-C594-4A18-EA786E721FDD}"/>
              </a:ext>
            </a:extLst>
          </p:cNvPr>
          <p:cNvSpPr txBox="1">
            <a:spLocks/>
          </p:cNvSpPr>
          <p:nvPr/>
        </p:nvSpPr>
        <p:spPr>
          <a:xfrm>
            <a:off x="7305672" y="778335"/>
            <a:ext cx="1526596" cy="59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 sz="13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1200" dirty="0"/>
              <a:t>Communications Manager	</a:t>
            </a:r>
            <a:endParaRPr lang="en-US" sz="1200" dirty="0">
              <a:solidFill>
                <a:schemeClr val="dk2"/>
              </a:solidFill>
            </a:endParaRPr>
          </a:p>
        </p:txBody>
      </p:sp>
      <p:sp>
        <p:nvSpPr>
          <p:cNvPr id="88" name="Google Shape;133;p20">
            <a:extLst>
              <a:ext uri="{FF2B5EF4-FFF2-40B4-BE49-F238E27FC236}">
                <a16:creationId xmlns:a16="http://schemas.microsoft.com/office/drawing/2014/main" id="{F0A6F390-ED36-66E2-B219-A158664E3002}"/>
              </a:ext>
            </a:extLst>
          </p:cNvPr>
          <p:cNvSpPr txBox="1">
            <a:spLocks/>
          </p:cNvSpPr>
          <p:nvPr/>
        </p:nvSpPr>
        <p:spPr>
          <a:xfrm>
            <a:off x="3781424" y="1647825"/>
            <a:ext cx="1543048" cy="70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 sz="13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1200" dirty="0"/>
              <a:t>Communications Lead Dispatcher	</a:t>
            </a:r>
            <a:endParaRPr lang="en-US" sz="1200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title" idx="4294967295"/>
          </p:nvPr>
        </p:nvSpPr>
        <p:spPr>
          <a:xfrm>
            <a:off x="311700" y="220100"/>
            <a:ext cx="8520600" cy="11048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1828800" lvl="0" indent="45720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  </a:t>
            </a:r>
            <a:r>
              <a:rPr lang="en" sz="4900" dirty="0">
                <a:solidFill>
                  <a:schemeClr val="lt1"/>
                </a:solidFill>
              </a:rPr>
              <a:t>Join our team!</a:t>
            </a:r>
            <a:endParaRPr sz="49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sz="1600" i="1" dirty="0">
              <a:solidFill>
                <a:schemeClr val="lt1"/>
              </a:solidFill>
            </a:endParaRPr>
          </a:p>
        </p:txBody>
      </p:sp>
      <p:pic>
        <p:nvPicPr>
          <p:cNvPr id="151" name="Google Shape;151;p22"/>
          <p:cNvPicPr preferRelativeResize="0"/>
          <p:nvPr/>
        </p:nvPicPr>
        <p:blipFill rotWithShape="1">
          <a:blip r:embed="rId3">
            <a:alphaModFix/>
          </a:blip>
          <a:srcRect t="6094" b="13924"/>
          <a:stretch/>
        </p:blipFill>
        <p:spPr>
          <a:xfrm>
            <a:off x="3760526" y="1581300"/>
            <a:ext cx="1674900" cy="1674900"/>
          </a:xfrm>
          <a:prstGeom prst="ellipse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2" name="Google Shape;152;p22"/>
          <p:cNvSpPr txBox="1">
            <a:spLocks noGrp="1"/>
          </p:cNvSpPr>
          <p:nvPr>
            <p:ph type="body" idx="4294967295"/>
          </p:nvPr>
        </p:nvSpPr>
        <p:spPr>
          <a:xfrm>
            <a:off x="231725" y="3572413"/>
            <a:ext cx="20223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???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53" name="Google Shape;153;p22"/>
          <p:cNvSpPr txBox="1">
            <a:spLocks noGrp="1"/>
          </p:cNvSpPr>
          <p:nvPr>
            <p:ph type="body" idx="4294967295"/>
          </p:nvPr>
        </p:nvSpPr>
        <p:spPr>
          <a:xfrm>
            <a:off x="4667629" y="3572413"/>
            <a:ext cx="20223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?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54" name="Google Shape;154;p22"/>
          <p:cNvPicPr preferRelativeResize="0"/>
          <p:nvPr/>
        </p:nvPicPr>
        <p:blipFill rotWithShape="1">
          <a:blip r:embed="rId4">
            <a:alphaModFix/>
          </a:blip>
          <a:srcRect t="3440" b="20785"/>
          <a:stretch/>
        </p:blipFill>
        <p:spPr>
          <a:xfrm>
            <a:off x="3763600" y="3329125"/>
            <a:ext cx="1674900" cy="1640400"/>
          </a:xfrm>
          <a:prstGeom prst="ellipse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55" name="Google Shape;155;p22"/>
          <p:cNvPicPr preferRelativeResize="0"/>
          <p:nvPr/>
        </p:nvPicPr>
        <p:blipFill rotWithShape="1">
          <a:blip r:embed="rId5">
            <a:alphaModFix/>
          </a:blip>
          <a:srcRect l="3533" r="11120"/>
          <a:stretch/>
        </p:blipFill>
        <p:spPr>
          <a:xfrm>
            <a:off x="7365500" y="1560614"/>
            <a:ext cx="1636800" cy="1599000"/>
          </a:xfrm>
          <a:prstGeom prst="ellipse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56" name="Google Shape;156;p22"/>
          <p:cNvPicPr preferRelativeResize="0"/>
          <p:nvPr/>
        </p:nvPicPr>
        <p:blipFill rotWithShape="1">
          <a:blip r:embed="rId6">
            <a:alphaModFix/>
          </a:blip>
          <a:srcRect t="27461" b="3644"/>
          <a:stretch/>
        </p:blipFill>
        <p:spPr>
          <a:xfrm>
            <a:off x="1988275" y="1743287"/>
            <a:ext cx="1550400" cy="1550100"/>
          </a:xfrm>
          <a:prstGeom prst="ellipse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57" name="Google Shape;157;p22"/>
          <p:cNvPicPr preferRelativeResize="0"/>
          <p:nvPr/>
        </p:nvPicPr>
        <p:blipFill rotWithShape="1">
          <a:blip r:embed="rId7">
            <a:alphaModFix/>
          </a:blip>
          <a:srcRect l="1418" r="1418"/>
          <a:stretch/>
        </p:blipFill>
        <p:spPr>
          <a:xfrm>
            <a:off x="5674575" y="3505850"/>
            <a:ext cx="1636800" cy="1607400"/>
          </a:xfrm>
          <a:prstGeom prst="ellipse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58" name="Google Shape;158;p22"/>
          <p:cNvPicPr preferRelativeResize="0"/>
          <p:nvPr/>
        </p:nvPicPr>
        <p:blipFill rotWithShape="1">
          <a:blip r:embed="rId8">
            <a:alphaModFix/>
          </a:blip>
          <a:srcRect t="15930" b="15930"/>
          <a:stretch/>
        </p:blipFill>
        <p:spPr>
          <a:xfrm>
            <a:off x="5608641" y="1657300"/>
            <a:ext cx="1620600" cy="1599000"/>
          </a:xfrm>
          <a:prstGeom prst="ellipse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59" name="Google Shape;159;p22"/>
          <p:cNvPicPr preferRelativeResize="0"/>
          <p:nvPr/>
        </p:nvPicPr>
        <p:blipFill rotWithShape="1">
          <a:blip r:embed="rId9">
            <a:alphaModFix/>
          </a:blip>
          <a:srcRect t="-1989" b="13587"/>
          <a:stretch/>
        </p:blipFill>
        <p:spPr>
          <a:xfrm>
            <a:off x="65925" y="3336775"/>
            <a:ext cx="1716000" cy="1625100"/>
          </a:xfrm>
          <a:prstGeom prst="ellipse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60" name="Google Shape;160;p22"/>
          <p:cNvPicPr preferRelativeResize="0"/>
          <p:nvPr/>
        </p:nvPicPr>
        <p:blipFill rotWithShape="1">
          <a:blip r:embed="rId10">
            <a:alphaModFix/>
          </a:blip>
          <a:srcRect l="31500" r="5959"/>
          <a:stretch/>
        </p:blipFill>
        <p:spPr>
          <a:xfrm>
            <a:off x="1988275" y="3505800"/>
            <a:ext cx="1620600" cy="1607400"/>
          </a:xfrm>
          <a:prstGeom prst="ellipse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61" name="Google Shape;161;p22"/>
          <p:cNvPicPr preferRelativeResize="0"/>
          <p:nvPr/>
        </p:nvPicPr>
        <p:blipFill rotWithShape="1">
          <a:blip r:embed="rId11">
            <a:alphaModFix/>
          </a:blip>
          <a:srcRect l="23533" r="3965"/>
          <a:stretch/>
        </p:blipFill>
        <p:spPr>
          <a:xfrm>
            <a:off x="7420175" y="3320425"/>
            <a:ext cx="1674900" cy="1732800"/>
          </a:xfrm>
          <a:prstGeom prst="ellipse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62" name="Google Shape;162;p22"/>
          <p:cNvPicPr preferRelativeResize="0"/>
          <p:nvPr/>
        </p:nvPicPr>
        <p:blipFill rotWithShape="1">
          <a:blip r:embed="rId12">
            <a:alphaModFix/>
          </a:blip>
          <a:srcRect l="1860" t="-372" r="-1859" b="22786"/>
          <a:stretch/>
        </p:blipFill>
        <p:spPr>
          <a:xfrm>
            <a:off x="231725" y="1615625"/>
            <a:ext cx="1498500" cy="1550100"/>
          </a:xfrm>
          <a:prstGeom prst="ellipse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prism isInverted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</p:bldLst>
  </p:timing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473</Words>
  <Application>Microsoft Office PowerPoint</Application>
  <PresentationFormat>On-screen Show (16:9)</PresentationFormat>
  <Paragraphs>91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Roboto</vt:lpstr>
      <vt:lpstr>Wingdings</vt:lpstr>
      <vt:lpstr>Arial</vt:lpstr>
      <vt:lpstr>Aptos Display</vt:lpstr>
      <vt:lpstr>Aptos Black</vt:lpstr>
      <vt:lpstr>Merriweather</vt:lpstr>
      <vt:lpstr>Amasis MT Pro</vt:lpstr>
      <vt:lpstr>Paradigm</vt:lpstr>
      <vt:lpstr> BART Police Dispatch</vt:lpstr>
      <vt:lpstr>Mission statement:  “The mission of the BART Police Department is to ensure a safe environment within our transit system, reduce crime through a highly visible police presence and proactive enforcement of the law, and to promote public confidence by working in partnership with our stakeholders and the communities we serve.”</vt:lpstr>
      <vt:lpstr>BART Geography </vt:lpstr>
      <vt:lpstr>Salary/Benefits </vt:lpstr>
      <vt:lpstr>Our Communication Center</vt:lpstr>
      <vt:lpstr>Skills of a BART Police Dispatcher</vt:lpstr>
      <vt:lpstr>Training On the job training! Training can take 8-12 months. (training timeline varies per person).</vt:lpstr>
      <vt:lpstr>Career Trajectory</vt:lpstr>
      <vt:lpstr>   Join our team! </vt:lpstr>
      <vt:lpstr> www.joinbartpd.com/police-dispatcher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BART Police Dispatch</dc:title>
  <dc:creator>Sabrina Castro</dc:creator>
  <cp:lastModifiedBy>Sabrina Castro</cp:lastModifiedBy>
  <cp:revision>50</cp:revision>
  <dcterms:modified xsi:type="dcterms:W3CDTF">2024-11-03T04:39:05Z</dcterms:modified>
</cp:coreProperties>
</file>